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9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4" d="100"/>
          <a:sy n="34" d="100"/>
        </p:scale>
        <p:origin x="-57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52051-CDB8-4BFA-8883-BC34DB9E4AFB}" type="datetimeFigureOut">
              <a:rPr lang="es-ES" smtClean="0"/>
              <a:pPr/>
              <a:t>14/07/2016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D25E2-6FDA-4553-BCF2-A2E74E844AC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963271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52051-CDB8-4BFA-8883-BC34DB9E4AFB}" type="datetimeFigureOut">
              <a:rPr lang="es-ES" smtClean="0"/>
              <a:pPr/>
              <a:t>14/07/2016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D25E2-6FDA-4553-BCF2-A2E74E844AC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665650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52051-CDB8-4BFA-8883-BC34DB9E4AFB}" type="datetimeFigureOut">
              <a:rPr lang="es-ES" smtClean="0"/>
              <a:pPr/>
              <a:t>14/07/2016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D25E2-6FDA-4553-BCF2-A2E74E844AC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389831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52051-CDB8-4BFA-8883-BC34DB9E4AFB}" type="datetimeFigureOut">
              <a:rPr lang="es-ES" smtClean="0"/>
              <a:pPr/>
              <a:t>14/07/2016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D25E2-6FDA-4553-BCF2-A2E74E844AC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748874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52051-CDB8-4BFA-8883-BC34DB9E4AFB}" type="datetimeFigureOut">
              <a:rPr lang="es-ES" smtClean="0"/>
              <a:pPr/>
              <a:t>14/07/2016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D25E2-6FDA-4553-BCF2-A2E74E844AC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803646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52051-CDB8-4BFA-8883-BC34DB9E4AFB}" type="datetimeFigureOut">
              <a:rPr lang="es-ES" smtClean="0"/>
              <a:pPr/>
              <a:t>14/07/2016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D25E2-6FDA-4553-BCF2-A2E74E844AC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285305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52051-CDB8-4BFA-8883-BC34DB9E4AFB}" type="datetimeFigureOut">
              <a:rPr lang="es-ES" smtClean="0"/>
              <a:pPr/>
              <a:t>14/07/2016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D25E2-6FDA-4553-BCF2-A2E74E844AC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985470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52051-CDB8-4BFA-8883-BC34DB9E4AFB}" type="datetimeFigureOut">
              <a:rPr lang="es-ES" smtClean="0"/>
              <a:pPr/>
              <a:t>14/07/2016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D25E2-6FDA-4553-BCF2-A2E74E844AC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612576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52051-CDB8-4BFA-8883-BC34DB9E4AFB}" type="datetimeFigureOut">
              <a:rPr lang="es-ES" smtClean="0"/>
              <a:pPr/>
              <a:t>14/07/2016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D25E2-6FDA-4553-BCF2-A2E74E844AC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076664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52051-CDB8-4BFA-8883-BC34DB9E4AFB}" type="datetimeFigureOut">
              <a:rPr lang="es-ES" smtClean="0"/>
              <a:pPr/>
              <a:t>14/07/2016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D25E2-6FDA-4553-BCF2-A2E74E844AC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150980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52051-CDB8-4BFA-8883-BC34DB9E4AFB}" type="datetimeFigureOut">
              <a:rPr lang="es-ES" smtClean="0"/>
              <a:pPr/>
              <a:t>14/07/2016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D25E2-6FDA-4553-BCF2-A2E74E844AC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333202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552051-CDB8-4BFA-8883-BC34DB9E4AFB}" type="datetimeFigureOut">
              <a:rPr lang="es-ES" smtClean="0"/>
              <a:pPr/>
              <a:t>14/07/2016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D25E2-6FDA-4553-BCF2-A2E74E844AC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628511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6869" y="836712"/>
            <a:ext cx="7772400" cy="1470025"/>
          </a:xfrm>
        </p:spPr>
        <p:txBody>
          <a:bodyPr>
            <a:normAutofit/>
          </a:bodyPr>
          <a:lstStyle/>
          <a:p>
            <a:r>
              <a:rPr lang="es-E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defensa del TFC</a:t>
            </a:r>
            <a:endParaRPr lang="es-E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4077072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es-ES" dirty="0" smtClean="0">
                <a:solidFill>
                  <a:srgbClr val="C00000"/>
                </a:solidFill>
              </a:rPr>
              <a:t>Guía para el desarrollo del TFG/TFM</a:t>
            </a:r>
          </a:p>
          <a:p>
            <a:r>
              <a:rPr lang="es-ES" dirty="0" smtClean="0">
                <a:solidFill>
                  <a:srgbClr val="C00000"/>
                </a:solidFill>
              </a:rPr>
              <a:t>Elaborado en la Comisión de Garantía de Calidad del Grado/Máster en Antropología</a:t>
            </a:r>
            <a:endParaRPr lang="es-E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453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La importancia del acto de defensa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25144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ES_tradnl" dirty="0" smtClean="0"/>
              <a:t>El acto de defensa del TFC es una de las tareas incluidas dentro del TFG/TFM.</a:t>
            </a:r>
          </a:p>
          <a:p>
            <a:pPr marL="514350" indent="-514350">
              <a:buFont typeface="+mj-lt"/>
              <a:buAutoNum type="arabicPeriod"/>
            </a:pPr>
            <a:r>
              <a:rPr lang="es-ES_tradnl" dirty="0" smtClean="0"/>
              <a:t>Supone un elemento más para ser calificado: exponer los principales resultados y explicar el planteamiento y aprendizaje en un tiempo limitado (unos 15 minutos)</a:t>
            </a:r>
            <a:endParaRPr lang="es-ES_tradnl" dirty="0"/>
          </a:p>
        </p:txBody>
      </p:sp>
      <p:sp>
        <p:nvSpPr>
          <p:cNvPr id="4" name="3 Flecha abajo"/>
          <p:cNvSpPr/>
          <p:nvPr/>
        </p:nvSpPr>
        <p:spPr>
          <a:xfrm>
            <a:off x="4139952" y="4797152"/>
            <a:ext cx="360040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5" name="4 CuadroTexto"/>
          <p:cNvSpPr txBox="1"/>
          <p:nvPr/>
        </p:nvSpPr>
        <p:spPr>
          <a:xfrm>
            <a:off x="1763688" y="5661248"/>
            <a:ext cx="56886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000" dirty="0" smtClean="0"/>
              <a:t>Debe requerir una estrategia específica, un planteamiento propio, mediante el que definir bien qué y cómo se va a exponer</a:t>
            </a:r>
            <a:endParaRPr lang="es-ES_tradnl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Preparación (i): simulación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600200"/>
            <a:ext cx="8219256" cy="4853136"/>
          </a:xfrm>
        </p:spPr>
        <p:txBody>
          <a:bodyPr>
            <a:normAutofit fontScale="77500" lnSpcReduction="20000"/>
          </a:bodyPr>
          <a:lstStyle/>
          <a:p>
            <a:r>
              <a:rPr lang="es-ES_tradnl" dirty="0" smtClean="0"/>
              <a:t>El Departamento de Antropología viene organizando una simulación del acto de defensa, tanto de TFM como de TFG (mes de mayo habitualmente).</a:t>
            </a:r>
          </a:p>
          <a:p>
            <a:r>
              <a:rPr lang="es-ES_tradnl" dirty="0" smtClean="0"/>
              <a:t>El objetivo es familiarizar al estudiante con la situación de la defensa, así como poder detectar aspectos mejorables.</a:t>
            </a:r>
          </a:p>
          <a:p>
            <a:r>
              <a:rPr lang="es-ES_tradnl" dirty="0" smtClean="0"/>
              <a:t>De forma voluntaria, estudiantes exponen sus trabajos ante profesores, también voluntarios, y otros compañeros.</a:t>
            </a:r>
          </a:p>
          <a:p>
            <a:r>
              <a:rPr lang="es-ES_tradnl" dirty="0" smtClean="0"/>
              <a:t>Los asistentes comentan y valoran la defensa, aportando ideas que podrían mejorar el acto de defensa</a:t>
            </a:r>
          </a:p>
          <a:p>
            <a:pPr>
              <a:buNone/>
            </a:pPr>
            <a:endParaRPr lang="es-ES_tradnl" dirty="0" smtClean="0"/>
          </a:p>
          <a:p>
            <a:pPr lvl="1"/>
            <a:r>
              <a:rPr lang="es-ES_tradnl" dirty="0" smtClean="0">
                <a:solidFill>
                  <a:srgbClr val="002060"/>
                </a:solidFill>
              </a:rPr>
              <a:t>Incluso pueden realizar aportaciones que se incluyan en el texto (para esto es muy importante definir bien los tiempos entre este acto y el depósito).</a:t>
            </a:r>
            <a:endParaRPr lang="es-ES_tradnl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Preparación (</a:t>
            </a:r>
            <a:r>
              <a:rPr lang="es-ES_tradnl" dirty="0" err="1" smtClean="0"/>
              <a:t>ii</a:t>
            </a:r>
            <a:r>
              <a:rPr lang="es-ES_tradnl" dirty="0" smtClean="0"/>
              <a:t>)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600200"/>
            <a:ext cx="8219256" cy="4853136"/>
          </a:xfrm>
        </p:spPr>
        <p:txBody>
          <a:bodyPr>
            <a:normAutofit/>
          </a:bodyPr>
          <a:lstStyle/>
          <a:p>
            <a:r>
              <a:rPr lang="es-ES_tradnl" dirty="0" smtClean="0"/>
              <a:t>Debes seleccionar bien el contenido de la exposición.</a:t>
            </a:r>
          </a:p>
          <a:p>
            <a:r>
              <a:rPr lang="es-ES_tradnl" dirty="0" smtClean="0"/>
              <a:t>Debes realizar un esquema: el tutor te puede revisar tu propuesta para perfilarla, orientando sus contenidos.</a:t>
            </a:r>
          </a:p>
          <a:p>
            <a:r>
              <a:rPr lang="es-ES_tradnl" dirty="0" smtClean="0"/>
              <a:t>Debes controlar el tiempo de exposición y tener en cuenta que hay que adecuar lo que quieres decir al tiempo disponible.</a:t>
            </a:r>
            <a:endParaRPr lang="es-ES_tradn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706090"/>
          </a:xfrm>
        </p:spPr>
        <p:txBody>
          <a:bodyPr>
            <a:normAutofit fontScale="90000"/>
          </a:bodyPr>
          <a:lstStyle/>
          <a:p>
            <a:r>
              <a:rPr lang="es-ES_tradnl" dirty="0" smtClean="0"/>
              <a:t>Exposición (i)</a:t>
            </a:r>
            <a:endParaRPr lang="es-ES_tradnl" dirty="0"/>
          </a:p>
        </p:txBody>
      </p:sp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</p:nvPr>
        </p:nvGraphicFramePr>
        <p:xfrm>
          <a:off x="395536" y="1052736"/>
          <a:ext cx="8229600" cy="5826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No tiene</a:t>
                      </a:r>
                      <a:r>
                        <a:rPr lang="es-ES_tradnl" baseline="0" dirty="0" smtClean="0"/>
                        <a:t> por qué ser</a:t>
                      </a:r>
                      <a:endParaRPr lang="es-ES_trad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_tradnl" dirty="0" smtClean="0"/>
                        <a:t>Es</a:t>
                      </a:r>
                      <a:r>
                        <a:rPr lang="es-ES_tradnl" baseline="0" dirty="0" smtClean="0"/>
                        <a:t> recomendable que sea</a:t>
                      </a:r>
                      <a:endParaRPr lang="es-ES_trad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s-ES_tradnl" dirty="0" smtClean="0"/>
                    </a:p>
                    <a:p>
                      <a:endParaRPr lang="es-ES_tradnl" dirty="0" smtClean="0"/>
                    </a:p>
                    <a:p>
                      <a:endParaRPr lang="es-ES_tradnl" dirty="0" smtClean="0"/>
                    </a:p>
                    <a:p>
                      <a:endParaRPr lang="es-ES_tradnl" dirty="0" smtClean="0"/>
                    </a:p>
                    <a:p>
                      <a:endParaRPr lang="es-ES_tradnl" dirty="0" smtClean="0"/>
                    </a:p>
                    <a:p>
                      <a:r>
                        <a:rPr lang="es-ES_tradnl" dirty="0" smtClean="0"/>
                        <a:t>Un resumen de los contenidos</a:t>
                      </a:r>
                      <a:r>
                        <a:rPr lang="es-ES_tradnl" baseline="0" dirty="0" smtClean="0"/>
                        <a:t> que ya están presentes en el texto,</a:t>
                      </a:r>
                    </a:p>
                    <a:p>
                      <a:endParaRPr lang="es-ES_tradnl" baseline="0" dirty="0" smtClean="0"/>
                    </a:p>
                    <a:p>
                      <a:r>
                        <a:rPr lang="es-ES_tradnl" baseline="0" dirty="0" smtClean="0"/>
                        <a:t>Ten en cuenta que los miembros del tribunal ya han leído el texto y no es necesario repetir exactamente lo ya definido en el mismo.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1600" dirty="0" smtClean="0"/>
                        <a:t>Un ejercicio donde demuestres tu capacidad</a:t>
                      </a:r>
                      <a:r>
                        <a:rPr lang="es-ES_tradnl" sz="1600" baseline="0" dirty="0" smtClean="0"/>
                        <a:t> de transmisión oral (se puede ensayar).</a:t>
                      </a:r>
                    </a:p>
                    <a:p>
                      <a:endParaRPr lang="es-ES_tradnl" sz="1600" baseline="0" dirty="0" smtClean="0"/>
                    </a:p>
                    <a:p>
                      <a:r>
                        <a:rPr lang="es-ES_tradnl" sz="1600" baseline="0" dirty="0" smtClean="0"/>
                        <a:t>Una exposición en la que explicas cómo has ideado una estrategia metodológica en relación a un problema con sentido teórico en un ámbito de la disciplina.</a:t>
                      </a:r>
                    </a:p>
                    <a:p>
                      <a:endParaRPr lang="es-ES_tradnl" sz="1600" baseline="0" dirty="0" smtClean="0"/>
                    </a:p>
                    <a:p>
                      <a:r>
                        <a:rPr lang="es-ES_tradnl" sz="1600" baseline="0" dirty="0" smtClean="0"/>
                        <a:t>Un espacio de discusión con los profesores, en los que expones:</a:t>
                      </a:r>
                    </a:p>
                    <a:p>
                      <a:r>
                        <a:rPr lang="es-ES_tradnl" sz="1600" baseline="0" dirty="0" smtClean="0"/>
                        <a:t>-La idoneidad del tema elegido: justifícalo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s-ES_tradnl" sz="1600" baseline="0" dirty="0" smtClean="0"/>
                        <a:t>Los retos que has tenido que superar (a nivel empírico y teórico).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s-ES_tradnl" sz="1600" baseline="0" dirty="0" smtClean="0"/>
                        <a:t>Los resultados más notables, combinando el abordaje empírico con lecturas teóricas.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s-ES_tradnl" sz="1600" baseline="0" dirty="0" smtClean="0"/>
                        <a:t>Las dificultades que no has podido abordar: sé consciente de los límites de tu trabajo.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s-ES_tradnl" sz="1600" baseline="0" dirty="0" smtClean="0"/>
                        <a:t> Una propuesta, entendida como punto de partida, que tiene vertientes a desarrollar, pero no cumplidas en tu trabajo.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es-ES_tradnl" sz="1600" baseline="0" dirty="0" smtClean="0"/>
                        <a:t>Tu proceso de aprendizaje, en clave personal incluso, tanto de la carrera como del trabajo</a:t>
                      </a:r>
                      <a:endParaRPr lang="es-ES_tradnl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Exposición (</a:t>
            </a:r>
            <a:r>
              <a:rPr lang="es-ES_tradnl" dirty="0" err="1" smtClean="0"/>
              <a:t>ii</a:t>
            </a:r>
            <a:r>
              <a:rPr lang="es-ES_tradnl" dirty="0" smtClean="0"/>
              <a:t>)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925144"/>
          </a:xfrm>
        </p:spPr>
        <p:txBody>
          <a:bodyPr>
            <a:normAutofit fontScale="85000" lnSpcReduction="20000"/>
          </a:bodyPr>
          <a:lstStyle/>
          <a:p>
            <a:r>
              <a:rPr lang="es-ES_tradnl" dirty="0" smtClean="0"/>
              <a:t>Tras la exposición, los miembros de la Comisión realizan valoraciones, comentarios y preguntas.</a:t>
            </a:r>
          </a:p>
          <a:p>
            <a:r>
              <a:rPr lang="es-ES_tradnl" dirty="0" smtClean="0"/>
              <a:t>Tendrás la oportunidad de replicar estas aportaciones (dispones de entre 5-10 minutos): </a:t>
            </a:r>
          </a:p>
          <a:p>
            <a:pPr lvl="1"/>
            <a:r>
              <a:rPr lang="es-ES_tradnl" dirty="0" smtClean="0">
                <a:solidFill>
                  <a:srgbClr val="002060"/>
                </a:solidFill>
              </a:rPr>
              <a:t>es importante una escucha atenta, </a:t>
            </a:r>
          </a:p>
          <a:p>
            <a:pPr lvl="1"/>
            <a:r>
              <a:rPr lang="es-ES_tradnl" dirty="0" smtClean="0">
                <a:solidFill>
                  <a:srgbClr val="002060"/>
                </a:solidFill>
              </a:rPr>
              <a:t>que anotes las consideraciones de los profesores,</a:t>
            </a:r>
          </a:p>
          <a:p>
            <a:pPr lvl="1"/>
            <a:r>
              <a:rPr lang="es-ES_tradnl" dirty="0" smtClean="0">
                <a:solidFill>
                  <a:srgbClr val="002060"/>
                </a:solidFill>
              </a:rPr>
              <a:t>que selecciones las respuestas y comentarios de réplica, pues tu tiempo es limitado.</a:t>
            </a:r>
          </a:p>
          <a:p>
            <a:r>
              <a:rPr lang="es-ES_tradnl" dirty="0" smtClean="0"/>
              <a:t>Encáralo como críticas constructivas, que te permiten dialogar sobre aspectos mejorables, no claros, deficiencias… O sobre aspectos que han sido positivamente valorados, y que puedes enriquecer en la réplica.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555</Words>
  <Application>Microsoft Office PowerPoint</Application>
  <PresentationFormat>Presentación en pantalla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La defensa del TFC</vt:lpstr>
      <vt:lpstr>La importancia del acto de defensa</vt:lpstr>
      <vt:lpstr>Preparación (i): simulación</vt:lpstr>
      <vt:lpstr>Preparación (ii)</vt:lpstr>
      <vt:lpstr>Exposición (i)</vt:lpstr>
      <vt:lpstr>Exposición (ii)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reto de la elaboración de un TFG</dc:title>
  <dc:creator>Usuarop</dc:creator>
  <cp:lastModifiedBy> </cp:lastModifiedBy>
  <cp:revision>15</cp:revision>
  <dcterms:created xsi:type="dcterms:W3CDTF">2015-11-28T09:18:53Z</dcterms:created>
  <dcterms:modified xsi:type="dcterms:W3CDTF">2016-07-14T00:22:12Z</dcterms:modified>
</cp:coreProperties>
</file>